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66" r:id="rId4"/>
    <p:sldId id="267" r:id="rId5"/>
    <p:sldId id="265" r:id="rId6"/>
    <p:sldId id="269" r:id="rId7"/>
    <p:sldId id="268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94655" autoAdjust="0"/>
  </p:normalViewPr>
  <p:slideViewPr>
    <p:cSldViewPr>
      <p:cViewPr varScale="1">
        <p:scale>
          <a:sx n="131" d="100"/>
          <a:sy n="131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4E37-2755-4ED7-BF3D-02EC0FF7D5D6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3BC1-2DB7-4C88-89F3-04531D34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48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F3BC1-2DB7-4C88-89F3-04531D342832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amgroup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/>
          </a:bodyPr>
          <a:lstStyle/>
          <a:p>
            <a:r>
              <a:rPr lang="it-IT" dirty="0" smtClean="0"/>
              <a:t>Cosa </a:t>
            </a:r>
            <a:r>
              <a:rPr lang="it-IT" dirty="0" smtClean="0"/>
              <a:t>è il c-</a:t>
            </a:r>
            <a:r>
              <a:rPr lang="it-IT" dirty="0" err="1" smtClean="0"/>
              <a:t>minione</a:t>
            </a:r>
            <a:r>
              <a:rPr lang="it-IT" dirty="0" smtClean="0"/>
              <a:t>?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È un modulo compatto e autonomo</a:t>
            </a:r>
          </a:p>
          <a:p>
            <a:r>
              <a:rPr lang="it-IT" dirty="0" smtClean="0"/>
              <a:t>Basato sulla tecnologia </a:t>
            </a:r>
            <a:r>
              <a:rPr lang="it-IT" dirty="0" smtClean="0"/>
              <a:t>elettronica </a:t>
            </a:r>
            <a:r>
              <a:rPr lang="it-IT" dirty="0" err="1" smtClean="0"/>
              <a:t>Peltier</a:t>
            </a:r>
            <a:endParaRPr lang="it-IT" dirty="0" smtClean="0"/>
          </a:p>
          <a:p>
            <a:r>
              <a:rPr lang="it-IT" dirty="0" smtClean="0"/>
              <a:t>Che permette di condizionare l’umidità di un </a:t>
            </a:r>
            <a:r>
              <a:rPr lang="it-IT" dirty="0" smtClean="0"/>
              <a:t> </a:t>
            </a:r>
            <a:r>
              <a:rPr lang="it-IT" dirty="0" smtClean="0"/>
              <a:t>ambiente </a:t>
            </a:r>
            <a:r>
              <a:rPr lang="it-IT" dirty="0" smtClean="0"/>
              <a:t>medio in </a:t>
            </a:r>
            <a:r>
              <a:rPr lang="it-IT" dirty="0" smtClean="0"/>
              <a:t>modo semplice  </a:t>
            </a:r>
          </a:p>
          <a:p>
            <a:r>
              <a:rPr lang="it-IT" dirty="0" smtClean="0"/>
              <a:t>ed autonomo</a:t>
            </a:r>
            <a:r>
              <a:rPr lang="it-IT" dirty="0" smtClean="0"/>
              <a:t> 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</a:t>
            </a:r>
            <a:r>
              <a:rPr lang="it-IT" dirty="0" err="1" smtClean="0">
                <a:latin typeface="Arial Rounded MT Bold" pitchFamily="34" charset="0"/>
              </a:rPr>
              <a:t>Minione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Modulo Microclimatico con tecnologia Statica </a:t>
            </a:r>
            <a:r>
              <a:rPr lang="it-IT" sz="1300" dirty="0" err="1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Peltier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 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/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6" name="Picture 2" descr="\\Fileserver\dati_server\Prodotti\Prodotti\Microclimart\IonClima_Preservatech\C-Minione\Media\Strumento\Mino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10"/>
            <a:ext cx="3024336" cy="21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/>
          </a:bodyPr>
          <a:lstStyle/>
          <a:p>
            <a:r>
              <a:rPr lang="it-IT" dirty="0" smtClean="0"/>
              <a:t>Come funziona?</a:t>
            </a:r>
          </a:p>
          <a:p>
            <a:endParaRPr lang="it-IT" dirty="0" smtClean="0"/>
          </a:p>
          <a:p>
            <a:r>
              <a:rPr lang="it-IT" sz="1200" dirty="0" smtClean="0"/>
              <a:t>Grazie alle </a:t>
            </a:r>
            <a:r>
              <a:rPr lang="it-IT" sz="1200" dirty="0" smtClean="0"/>
              <a:t>celle di </a:t>
            </a:r>
            <a:r>
              <a:rPr lang="it-IT" sz="1200" dirty="0" err="1" smtClean="0"/>
              <a:t>peltier,controllate</a:t>
            </a:r>
            <a:r>
              <a:rPr lang="it-IT" sz="1200" dirty="0" smtClean="0"/>
              <a:t> </a:t>
            </a:r>
            <a:r>
              <a:rPr lang="it-IT" sz="1200" dirty="0" smtClean="0"/>
              <a:t>elettronicamente</a:t>
            </a:r>
          </a:p>
          <a:p>
            <a:r>
              <a:rPr lang="it-IT" sz="1200" dirty="0" smtClean="0"/>
              <a:t>Riesce </a:t>
            </a:r>
            <a:r>
              <a:rPr lang="it-IT" sz="1200" dirty="0" smtClean="0"/>
              <a:t>a gestire in modo autonomo e ottimizzato il microclima </a:t>
            </a:r>
          </a:p>
          <a:p>
            <a:r>
              <a:rPr lang="it-IT" sz="1200" dirty="0" smtClean="0"/>
              <a:t>di Piccoli </a:t>
            </a:r>
            <a:r>
              <a:rPr lang="it-IT" sz="1200" dirty="0" smtClean="0"/>
              <a:t>ambienti </a:t>
            </a:r>
            <a:r>
              <a:rPr lang="it-IT" sz="1200" dirty="0" smtClean="0"/>
              <a:t>sigillati </a:t>
            </a:r>
            <a:r>
              <a:rPr lang="it-IT" sz="1200" dirty="0" smtClean="0"/>
              <a:t>indipendentemente dall’ambienti esterno 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Il volume controllabile va da circa </a:t>
            </a:r>
            <a:r>
              <a:rPr lang="it-IT" sz="1200" dirty="0" smtClean="0"/>
              <a:t>da 2 fino a 10÷15 </a:t>
            </a:r>
            <a:r>
              <a:rPr lang="it-IT" sz="1200" dirty="0" err="1" smtClean="0"/>
              <a:t>mC</a:t>
            </a:r>
            <a:r>
              <a:rPr lang="it-IT" sz="1200" dirty="0" smtClean="0"/>
              <a:t> </a:t>
            </a:r>
            <a:endParaRPr lang="it-IT" sz="1200" dirty="0" smtClean="0"/>
          </a:p>
          <a:p>
            <a:endParaRPr lang="it-IT" sz="1200" dirty="0" smtClean="0"/>
          </a:p>
          <a:p>
            <a:r>
              <a:rPr lang="it-IT" sz="1200" dirty="0" smtClean="0"/>
              <a:t>il dispositivo può deumidificare &amp; umidificare   </a:t>
            </a:r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</a:t>
            </a:r>
            <a:r>
              <a:rPr lang="it-IT" dirty="0" err="1" smtClean="0">
                <a:latin typeface="Arial Rounded MT Bold" pitchFamily="34" charset="0"/>
              </a:rPr>
              <a:t>Minione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Attacco anteriore per 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il tubo di 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emissione aria  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/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\\Fileserver\dati_server\Prodotti\Prodotti\Microclimart\IonClima_Preservatech\C-Minione\Media\Strumento\Mino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10"/>
            <a:ext cx="3024336" cy="21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/>
          </a:bodyPr>
          <a:lstStyle/>
          <a:p>
            <a:r>
              <a:rPr lang="it-IT" dirty="0" smtClean="0"/>
              <a:t>Dove può essere utile?</a:t>
            </a:r>
          </a:p>
          <a:p>
            <a:endParaRPr lang="it-IT" dirty="0" smtClean="0"/>
          </a:p>
          <a:p>
            <a:r>
              <a:rPr lang="it-IT" sz="1200" dirty="0" smtClean="0"/>
              <a:t>Ovunque con volume contenuto sia necessario </a:t>
            </a:r>
          </a:p>
          <a:p>
            <a:r>
              <a:rPr lang="it-IT" sz="1200" dirty="0" smtClean="0"/>
              <a:t>controllare l’umidità relativa </a:t>
            </a:r>
          </a:p>
          <a:p>
            <a:r>
              <a:rPr lang="it-IT" sz="1200" dirty="0" smtClean="0"/>
              <a:t>in modo semplice, indipendente e affidabile</a:t>
            </a:r>
          </a:p>
          <a:p>
            <a:r>
              <a:rPr lang="it-IT" sz="1200" dirty="0" smtClean="0"/>
              <a:t>Per preservare qualcosa che si deteriora</a:t>
            </a:r>
          </a:p>
          <a:p>
            <a:endParaRPr lang="it-IT" sz="1200" dirty="0" smtClean="0"/>
          </a:p>
          <a:p>
            <a:r>
              <a:rPr lang="it-IT" sz="1200" dirty="0" smtClean="0"/>
              <a:t>Dispositivo eccezionale per teche e armadi museali </a:t>
            </a:r>
          </a:p>
          <a:p>
            <a:r>
              <a:rPr lang="it-IT" sz="1200" dirty="0" smtClean="0"/>
              <a:t> custodie di prodotti che temono l’umidità e la sua variazione</a:t>
            </a:r>
          </a:p>
          <a:p>
            <a:r>
              <a:rPr lang="it-IT" sz="1200" dirty="0" smtClean="0"/>
              <a:t>Speciale anche per la Conservazione sigari e prodotti speciali 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</a:t>
            </a:r>
            <a:r>
              <a:rPr lang="it-IT" dirty="0" err="1" smtClean="0">
                <a:latin typeface="Arial Rounded MT Bold" pitchFamily="34" charset="0"/>
              </a:rPr>
              <a:t>Minione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Tecnologicamente Avanzato   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/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\\Fileserver\dati_server\Prodotti\Prodotti\Microclimart\IonClima_Preservatech\C-Minione\Media\Strumento\Mino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10"/>
            <a:ext cx="3024336" cy="21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640960" cy="3408784"/>
          </a:xfrm>
        </p:spPr>
        <p:txBody>
          <a:bodyPr>
            <a:normAutofit fontScale="77500" lnSpcReduction="20000"/>
          </a:bodyPr>
          <a:lstStyle/>
          <a:p>
            <a:r>
              <a:rPr lang="it-IT" dirty="0" err="1" smtClean="0"/>
              <a:t>Perche</a:t>
            </a:r>
            <a:r>
              <a:rPr lang="it-IT" dirty="0" smtClean="0"/>
              <a:t> </a:t>
            </a:r>
            <a:r>
              <a:rPr lang="it-IT" dirty="0" smtClean="0"/>
              <a:t>questo è il prodotto migliore</a:t>
            </a:r>
            <a:r>
              <a:rPr lang="it-IT" dirty="0" smtClean="0"/>
              <a:t>?</a:t>
            </a:r>
          </a:p>
          <a:p>
            <a:endParaRPr lang="it-IT" dirty="0" smtClean="0"/>
          </a:p>
          <a:p>
            <a:r>
              <a:rPr lang="it-IT" sz="1000" dirty="0" smtClean="0"/>
              <a:t>oltre i volumi fino a 2 metri cubi, per il quali la tecnologia migliore è assolutamente il ns. modulo ionico C-PMCG </a:t>
            </a:r>
            <a:r>
              <a:rPr lang="it-IT" sz="1000" dirty="0" smtClean="0"/>
              <a:t>il modulo superiore C-</a:t>
            </a:r>
            <a:r>
              <a:rPr lang="it-IT" sz="1000" dirty="0" err="1" smtClean="0"/>
              <a:t>Minione</a:t>
            </a:r>
            <a:r>
              <a:rPr lang="it-IT" sz="1000" dirty="0" smtClean="0"/>
              <a:t> che arriva fino a 10÷15 metri cubi, il C-</a:t>
            </a:r>
            <a:r>
              <a:rPr lang="it-IT" sz="1000" dirty="0" err="1" smtClean="0"/>
              <a:t>minione</a:t>
            </a:r>
            <a:r>
              <a:rPr lang="it-IT" sz="1000" dirty="0" smtClean="0"/>
              <a:t> </a:t>
            </a:r>
            <a:r>
              <a:rPr lang="it-IT" sz="1000" dirty="0" smtClean="0"/>
              <a:t>rappresenta l’unica valida </a:t>
            </a:r>
            <a:r>
              <a:rPr lang="it-IT" sz="1000" dirty="0" err="1" smtClean="0"/>
              <a:t>alterantiva</a:t>
            </a:r>
            <a:r>
              <a:rPr lang="it-IT" sz="1000" dirty="0" smtClean="0"/>
              <a:t>.  </a:t>
            </a:r>
          </a:p>
          <a:p>
            <a:endParaRPr lang="it-IT" sz="1000" dirty="0"/>
          </a:p>
          <a:p>
            <a:r>
              <a:rPr lang="it-IT" sz="1000" dirty="0" smtClean="0"/>
              <a:t>C-</a:t>
            </a:r>
            <a:r>
              <a:rPr lang="it-IT" sz="1000" dirty="0" err="1" smtClean="0"/>
              <a:t>Minione</a:t>
            </a:r>
            <a:r>
              <a:rPr lang="it-IT" sz="1000" dirty="0" smtClean="0"/>
              <a:t> è </a:t>
            </a:r>
            <a:r>
              <a:rPr lang="it-IT" sz="1000" dirty="0" smtClean="0"/>
              <a:t>semplice </a:t>
            </a:r>
            <a:r>
              <a:rPr lang="it-IT" sz="1000" dirty="0" smtClean="0"/>
              <a:t>e garantisce funzionalità massima con il </a:t>
            </a:r>
            <a:r>
              <a:rPr lang="it-IT" sz="1000" dirty="0" smtClean="0"/>
              <a:t>minor impatto tecnico </a:t>
            </a:r>
            <a:endParaRPr lang="it-IT" sz="1000" dirty="0" smtClean="0"/>
          </a:p>
          <a:p>
            <a:endParaRPr lang="it-IT" sz="1000" dirty="0" smtClean="0"/>
          </a:p>
          <a:p>
            <a:r>
              <a:rPr lang="it-IT" sz="1000" dirty="0" smtClean="0"/>
              <a:t>Facile e veloce </a:t>
            </a:r>
            <a:r>
              <a:rPr lang="it-IT" sz="1000" dirty="0" smtClean="0"/>
              <a:t>da installare specie per i </a:t>
            </a:r>
            <a:r>
              <a:rPr lang="it-IT" sz="1000" dirty="0" smtClean="0"/>
              <a:t>retrofit di situazioni esistenti</a:t>
            </a:r>
          </a:p>
          <a:p>
            <a:endParaRPr lang="it-IT" sz="1000" dirty="0" smtClean="0"/>
          </a:p>
          <a:p>
            <a:r>
              <a:rPr lang="it-IT" sz="1000" dirty="0" smtClean="0"/>
              <a:t>Pur utilizzando acqua per umidificare, il Modulo risulta assolutamente </a:t>
            </a:r>
          </a:p>
          <a:p>
            <a:r>
              <a:rPr lang="it-IT" sz="1000" dirty="0" smtClean="0"/>
              <a:t>più Sicuro e affidabile rispetto </a:t>
            </a:r>
            <a:r>
              <a:rPr lang="it-IT" sz="1000" dirty="0" smtClean="0"/>
              <a:t>ai sistemi </a:t>
            </a:r>
            <a:r>
              <a:rPr lang="it-IT" sz="1000" dirty="0" smtClean="0"/>
              <a:t>concorrenti </a:t>
            </a:r>
            <a:endParaRPr lang="it-IT" sz="1000" dirty="0" smtClean="0"/>
          </a:p>
          <a:p>
            <a:endParaRPr lang="it-IT" sz="1000" dirty="0" smtClean="0"/>
          </a:p>
          <a:p>
            <a:r>
              <a:rPr lang="it-IT" sz="1000" dirty="0" smtClean="0"/>
              <a:t>Si monta facilmente </a:t>
            </a:r>
            <a:r>
              <a:rPr lang="it-IT" sz="1000" dirty="0" smtClean="0"/>
              <a:t>ed è operativo subito richiedendo per </a:t>
            </a:r>
            <a:r>
              <a:rPr lang="it-IT" sz="1000" dirty="0" smtClean="0"/>
              <a:t>la sua messa in servizio solo </a:t>
            </a:r>
            <a:r>
              <a:rPr lang="it-IT" sz="1000" dirty="0" smtClean="0"/>
              <a:t>interventi poco invasivi che lo rendono  </a:t>
            </a:r>
            <a:endParaRPr lang="it-IT" sz="1000" dirty="0" smtClean="0"/>
          </a:p>
          <a:p>
            <a:r>
              <a:rPr lang="it-IT" sz="1000" dirty="0" smtClean="0"/>
              <a:t>convenente anche economicamente </a:t>
            </a:r>
            <a:r>
              <a:rPr lang="it-IT" sz="1000" dirty="0" smtClean="0"/>
              <a:t>in </a:t>
            </a:r>
            <a:r>
              <a:rPr lang="it-IT" sz="1000" dirty="0" smtClean="0"/>
              <a:t>assoluto rispetto a qualsiasi altra soluzione </a:t>
            </a:r>
            <a:endParaRPr lang="it-IT" sz="1000" dirty="0" smtClean="0"/>
          </a:p>
          <a:p>
            <a:endParaRPr lang="it-IT" sz="1000" dirty="0" smtClean="0"/>
          </a:p>
          <a:p>
            <a:r>
              <a:rPr lang="it-IT" sz="1000" dirty="0" smtClean="0"/>
              <a:t>facilmente gestibile via web tramite la potente piattaforma </a:t>
            </a:r>
          </a:p>
          <a:p>
            <a:r>
              <a:rPr lang="it-IT" sz="1000" dirty="0" smtClean="0"/>
              <a:t>Di monitoraggio e gestione  </a:t>
            </a:r>
            <a:r>
              <a:rPr lang="it-IT" sz="1000" dirty="0" err="1" smtClean="0"/>
              <a:t>ceam</a:t>
            </a:r>
            <a:r>
              <a:rPr lang="it-IT" sz="1000" dirty="0" smtClean="0"/>
              <a:t> </a:t>
            </a:r>
            <a:r>
              <a:rPr lang="it-IT" sz="1000" dirty="0" err="1" smtClean="0"/>
              <a:t>©CWS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www.ceamgroup.com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</a:t>
            </a:r>
            <a:r>
              <a:rPr lang="it-IT" dirty="0" err="1" smtClean="0">
                <a:latin typeface="Arial Rounded MT Bold" pitchFamily="34" charset="0"/>
              </a:rPr>
              <a:t>Minione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La tecnologia sicura che semplifica la vita   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Picture 2" descr="\\Fileserver\dati_server\Prodotti\Prodotti\Microclimart\IonClima_Preservatech\C-Minione\Media\Strumento\Mino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10"/>
            <a:ext cx="3024336" cy="21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</a:t>
            </a:r>
            <a:r>
              <a:rPr lang="it-IT" dirty="0" err="1" smtClean="0">
                <a:latin typeface="Arial Rounded MT Bold" pitchFamily="34" charset="0"/>
              </a:rPr>
              <a:t>Minione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Misure ed ingombri del modulo  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87824" y="63093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www.ceamgroup.com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6" name="Picture 2" descr="\\Fileserver\dati_server\Prodotti\Prodotti\Microclimart\IonClima_Preservatech\C-Minione\Media\Strumento\Mino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10"/>
            <a:ext cx="3024336" cy="21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erver\dati_server\Prodotti\Prodotti\Microclimart\IonClima_Preservatech\C-Minione\Media\Draw\Cmini-One_Draw_Meas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31519"/>
            <a:ext cx="7521897" cy="34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9792" y="692696"/>
            <a:ext cx="5904656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sz="1600" dirty="0" smtClean="0">
                <a:latin typeface="Arial Rounded MT Bold" pitchFamily="34" charset="0"/>
              </a:rPr>
              <a:t>Esempio applicazione Museale 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Esempio di applicazione sotto vetrina strumento musicale antico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Microclimatizzazione garantita 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da un modulo CEAM Serie C </a:t>
            </a: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/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Monitoraggio e gestione garantita dalla piattaforma WEB CEAM ©CWS   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87824" y="63093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www.ceamgroup.com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7170" name="Picture 2" descr="N:\Fotografie\Microclimart\Impianti\Museo_Paganini_Genova\Preservatec\20131111_121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608511" cy="3456384"/>
          </a:xfrm>
          <a:prstGeom prst="rect">
            <a:avLst/>
          </a:prstGeom>
          <a:noFill/>
        </p:spPr>
      </p:pic>
      <p:pic>
        <p:nvPicPr>
          <p:cNvPr id="7172" name="Picture 4" descr="N:\Fotografie\Microclimart\Impianti\Museo_Paganini_Genova\07-11-2011\100_1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3"/>
            <a:ext cx="2880320" cy="3844175"/>
          </a:xfrm>
          <a:prstGeom prst="rect">
            <a:avLst/>
          </a:prstGeom>
          <a:noFill/>
        </p:spPr>
      </p:pic>
      <p:pic>
        <p:nvPicPr>
          <p:cNvPr id="7171" name="Picture 3" descr="N:\Fotografie\Microclimart\Impianti\Museo_Paganini_Genova\Varie\20131111_143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780928"/>
            <a:ext cx="2596899" cy="3462531"/>
          </a:xfrm>
          <a:prstGeom prst="rect">
            <a:avLst/>
          </a:prstGeom>
          <a:noFill/>
        </p:spPr>
      </p:pic>
      <p:pic>
        <p:nvPicPr>
          <p:cNvPr id="7173" name="Picture 5" descr="N:\Loghi_Marchi\CWS\CWS\Logo_2015\Logo_2_Completo\CWS-Logo_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60648"/>
            <a:ext cx="2151632" cy="205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692696"/>
            <a:ext cx="5112568" cy="1080864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Arial Rounded MT Bold" pitchFamily="34" charset="0"/>
              </a:rPr>
              <a:t>C-</a:t>
            </a:r>
            <a:r>
              <a:rPr lang="it-IT" dirty="0" err="1" smtClean="0">
                <a:latin typeface="Arial Rounded MT Bold" pitchFamily="34" charset="0"/>
              </a:rPr>
              <a:t>Minione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> </a:t>
            </a:r>
            <a:r>
              <a:rPr lang="it-IT" sz="2000" dirty="0" smtClean="0">
                <a:latin typeface="Arial Rounded MT Bold" pitchFamily="34" charset="0"/>
              </a:rPr>
              <a:t/>
            </a:r>
            <a:br>
              <a:rPr lang="it-IT" sz="2000" dirty="0" smtClean="0"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Facilmente integrabile nei sistemi controllati via web a distanza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  <a:t>con  la piattaforma CEAM ©CWS </a:t>
            </a:r>
            <a:br>
              <a:rPr lang="it-IT" sz="1300" dirty="0" smtClean="0">
                <a:solidFill>
                  <a:schemeClr val="bg1">
                    <a:lumMod val="65000"/>
                  </a:schemeClr>
                </a:solidFill>
                <a:latin typeface="Arial Rounded MT Bold" pitchFamily="34" charset="0"/>
              </a:rPr>
            </a:br>
            <a:endParaRPr lang="it-IT" sz="1300" dirty="0">
              <a:solidFill>
                <a:schemeClr val="bg1">
                  <a:lumMod val="6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87824" y="630932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</a:rPr>
              <a:t>www.ceamgroup.com</a:t>
            </a:r>
            <a:endParaRPr lang="it-IT" dirty="0">
              <a:solidFill>
                <a:schemeClr val="bg2"/>
              </a:solidFill>
            </a:endParaRPr>
          </a:p>
        </p:txBody>
      </p:sp>
      <p:pic>
        <p:nvPicPr>
          <p:cNvPr id="6146" name="Picture 2" descr="N:\Fotografie\CEAM_Control\Software\CWS\CWS_Sinottici_Vari\Musei\CWS32Mus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761" y="2780928"/>
            <a:ext cx="5989583" cy="3600400"/>
          </a:xfrm>
          <a:prstGeom prst="rect">
            <a:avLst/>
          </a:prstGeom>
          <a:noFill/>
        </p:spPr>
      </p:pic>
      <p:pic>
        <p:nvPicPr>
          <p:cNvPr id="6" name="Picture 2" descr="\\Fileserver\dati_server\Prodotti\Prodotti\Microclimart\IonClima_Preservatech\C-Minione\Media\Strumento\Mino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10"/>
            <a:ext cx="3024336" cy="21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ttotitolo 15"/>
          <p:cNvSpPr>
            <a:spLocks noGrp="1"/>
          </p:cNvSpPr>
          <p:nvPr>
            <p:ph type="subTitle" idx="1"/>
          </p:nvPr>
        </p:nvSpPr>
        <p:spPr>
          <a:xfrm>
            <a:off x="467544" y="2924944"/>
            <a:ext cx="8352928" cy="3312368"/>
          </a:xfrm>
        </p:spPr>
        <p:txBody>
          <a:bodyPr>
            <a:normAutofit/>
          </a:bodyPr>
          <a:lstStyle/>
          <a:p>
            <a:endParaRPr lang="it-IT" sz="900" dirty="0" smtClean="0"/>
          </a:p>
          <a:p>
            <a:r>
              <a:rPr lang="it-IT" dirty="0" err="1" smtClean="0"/>
              <a:t>Reliable</a:t>
            </a:r>
            <a:r>
              <a:rPr lang="it-IT" dirty="0" smtClean="0"/>
              <a:t> partner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Technology</a:t>
            </a:r>
            <a:r>
              <a:rPr lang="it-IT" dirty="0" smtClean="0"/>
              <a:t> - </a:t>
            </a:r>
            <a:r>
              <a:rPr lang="it-IT" dirty="0" err="1" smtClean="0"/>
              <a:t>Creativity</a:t>
            </a:r>
            <a:r>
              <a:rPr lang="it-IT" dirty="0" smtClean="0"/>
              <a:t> - </a:t>
            </a:r>
            <a:r>
              <a:rPr lang="it-IT" dirty="0" err="1" smtClean="0"/>
              <a:t>innovation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 err="1" smtClean="0"/>
              <a:t>Since</a:t>
            </a:r>
            <a:r>
              <a:rPr lang="it-IT" dirty="0" smtClean="0"/>
              <a:t> 1967</a:t>
            </a:r>
          </a:p>
          <a:p>
            <a:endParaRPr lang="it-IT" dirty="0" smtClean="0"/>
          </a:p>
          <a:p>
            <a:r>
              <a:rPr lang="it-IT" dirty="0" smtClean="0"/>
              <a:t>Company </a:t>
            </a:r>
            <a:r>
              <a:rPr lang="it-IT" dirty="0" err="1" smtClean="0"/>
              <a:t>Member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ceamgroup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>
                <a:hlinkClick r:id="rId3"/>
              </a:rPr>
              <a:t>www.ceamgroup.com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7414" name="AutoShape 6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6" name="AutoShape 8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18" name="AutoShape 10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0" name="AutoShape 12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22" name="AutoShape 14" descr="data:image/jpeg;base64,/9j/4AAQSkZJRgABAQAAAQABAAD/2wCEAAkGBxQQDw8PERQQFQ8XDw8VGBgWFBAWDxYVFRQWFxYUFBYaHCghGB0xHhUUJTEnJSorLi46Fx80ODMtNygtLisBCgoKDg0OGhAQFywkICQvLDQuLCwsLC8yNzcsLCwsLC0vLCwsLCwsLCwsNC8sLCwsLCwsLCwsLCwsLSwsLywsLP/AABEIALQAtAMBEQACEQEDEQH/xAAbAAEAAgMBAQAAAAAAAAAAAAAAAwQCBQYBB//EAEIQAAIBAwMCBAQDBQMKBwAAAAECAAMEEQUSIQYxE0FRYSJxgZEHFDIjQlJisXKCkhUkQ6GjwdHS8PEzNVNUY6Ky/8QAGwEBAAMBAQEBAAAAAAAAAAAAAAIDBAEFBgf/xAAzEQACAgECBAMHBAICAwAAAAAAAQIDEQQhBRIxQRNRYTJxgZGhwfAUIjOx0fFS4TRCYv/aAAwDAQACEQMRAD8A7Wfmh9EIAgCAIAgCAIAgCAIAgCAIAgCAIAgCAIAgCAIAgCAIAgCAIAgCAIAgCAIAgCAIAgCAIAgCAIAgCAIAgCAIAgCAIAgCAV7K6FVNwBByVKtwysOCre8ssrcJYZGMso9v7jwqNWr/AAUqj/4VJ/3RVDnnGPm0hJ4TZjptt4VClSPJWmgJPctj4ifcnJ+sXT57JS82ILEUjO6uRTAJySSAoHLMx8gPoftOQg5vY65YJpA6IAgCAIAgCAIAgCAIAgCAIAgCAIAgCAUltStwaqY2OuKg/nX9FRffGVPyX0l3iKVfK+q6fdfdfEhy4llHuqmm1KpRq1AgqU3XuofDDBKg9zzFCmpqcI5w0J4xhvqSUr6m7bFdC/8ADkBz77TzIyqnFZcdjqkntkho0Wa4eq4IVB4dMeXIBqVPrwvttPrJyko1KMe+7+y+/wAfQ4k3LL+BelBM8VgexB5I49R3E6011B7OAQBAEAQBAEAQBAEAQBAEAQBAIbq2Wou1s9wQQSGBHYqR2MnCbg8o40n1I6K1VIUlKifxHKVR8wAQ/wD9ZKTrkspNP5r/ACvqRXMvUxr1i1TwUOCFDO3mqkkKo/mOG+WPcTsYqMeeXwX9/BBvLwie3t1p52gAnuf3m92bufrK5zlLqySSXQ9uKC1FKVFVl9GAI+cQnKDzF4YaTWGUaTNQqpSZi1GpuCFjl0dRnYSf1AgEgnkbSOcjF8krYOaWGuvk15+mO5BZi8dmStbPUJ8U4TJwiE8j1d+CfkMAe8hzxh7C3839l+fA7hvqW6dMKAqgKoGAAAFA9AB2lTbbyySWDKcOiAIAgCAIAgCAIAgCAIAgCAIBW/P0uR4lMEEggsA32PMs8Gz/AIsjzx8yWjWV87TkfXEjKLj1Opp9CnaPi6ukPcrQqD3UqUOPkUP+IS6azTCXvX3+5CPtNe4kudTp03WmxO9jjCqzEcZ+LaDjsfsfSRhROcXJLb5f2dc0ngksr6nWDNTYMAzKfUMDggg8j6yNlU63iSwdjJS6EGpjL2q+f5gH6Kjkn/r1k6dozfp90cn1XvLNW6RTtZgGxnHOZXGuUllI65JCncqxwM5/suB9yMQ65JZf2CaZNIEhAEAQBAEAQBAEAQBAEAQBAEAZgCAa3WP2fh3Q/wBFu3+9F8eJ9tqt/cmnT/uzV/y6e9dP8fErnt+7yNP1XcG1L3KgkeH4qjy8akpXGf5kf/Ze816KCuSrfnh+57/Rr6lVz5P3fm359DZdP0FHiunKYo0lbOSyUlJyT/bepmZ9VKW0Zdd2/i/8JFlSW7RYsf2rm5/c2lKX9gkFqn94hfoo9ZVZ+yPh9+r9/ZfD+2dju+b5GwlBYIAgCAIAgCAIAgCAIAgCAIAgCAIBi7YGcE+w7zqWThFSpsTuc8+Sgnav/MfnJOSxiP5/g4k+5MyggggEEYI8iD3EhnG6JHMW1emyWFCoyMadZ0O7HLUFdF79zlRPTnCcZW2RTWUnt/8AWGZk4tRi+32JrVQttStQMIbmrQ2j/wBJHclfltAB+chNt2ytfXlT+LS+51bRUfXB0U880FFreohLUnDAknw6hbbk8/BUGSn1DD2EvU4S2mseq+67/QhiS6P5lm3qMy5ZCjehKn6gjylU0k9nkkm31RLInRAEAQBAEAQBAEAQBAEAQBAEAQBAKNBjVql8nwkyq+jP2dz6gfpH972l8lyQ5e76+7svj1fwILd57Glr3gQtT3hWNxcgpz8WSp8gfIg8qf1eU2Rrcv3YysR3/Mf2uhS5Y2z3ZhptMC9oBQAwp12YBEUKpCjBxjuxX90djO3SfgSz5rv+dF6sQX718TchzQrbSf2FVjtJ/wBHVPdD/K3cehBHmJkx4sMr2o/VefvXf09xb7MvRmymYsEAQBAEAQBAEAQBAEAQBAEAQBAEAQBAPAMcDt/qgFS601KjF/iVyACVx8QHYMCCGxzjI4yZdC+UVjqvzoQcE9zKx09KO7YOWxuPG44zgfLk8D1M5ZdKzHN2EYKPQsVKYYYYAjjggEccjgytNp5RLGTKcOiAIAgCAIAgCAIAgCAIAgCAIAgCAIAgCAIAgCAIAgCAIAgCAIAgCAIAgCAUdT1iha7PzFWnT3EhdxxnGM4+4+8up01t2fDi3jyITsjD2ngvSkmIAgCAIAgCAIAgCAQXt0tGm9aocU0UsxwTgDvxJ11yskoR6sjKSissh0jVKd1SFaiSaZZgCQV5U4PB95O+idE+Sa3OQmprKPE1ega5tRVpm4AyUB+McZ5H1EPT2qvxXF8vmPEjzcudy9KSYgCAIAgCAIAgCAcD+K9WpRp29wiW7orOp8RFdlLbSpXPl8Jz8hPd4IoTlKtyab8ngxaxtJSSRF1n1dcWdxZeH8a1LVXNPA+KoSQOcZx24EloOH06iuzm2xLGfQ5ffOEo47ox1TVtWsaQu64t6lM7dyKMeGSezeftkHidp0/D9TLwq8p9m+5yc761zSwR9Tdb16Nzam3G+nWtkdaeBnxHO0AkDJ58hiS0nC6p1TVmzi2m/RC3UyjJcvddCTVdY1XT0W4uBb1aTFAypwEJONpOOO/ftI06fQapuuvKfm+4nZfWuaWGbjqPrE0ltadpS8a5uFVkUnCqrDgt6nvx/KTnjnJpOGqbnK6XLGHUtt1GMKCy2avUdY1ezUXFelbVaAI3Kh+MZ9x2+x7zTVpuHah+HXKSl2bK5WX1rmkk0KfWdVNToUqrKbG4po9JtgDDxB8G4+eGyDD4bCWllKC/fF4e/l1+m4WoasSfR9Do+ttd/I2jVVx4zEJTB5Bc+o9AASZ5/DtJ+puUX0W7NF9vhwz3Ofr9T31HT7eq1IVbu4cintTFOmCBtDAcsx5I8u/pzvjodLZqZxUsQh133fn8EUO6yNabWWyjV1fVLak1w9ayq7RlqO5DVA8+FPl7S5abQ2zVcYSWekt8EHZdFczafoT9T67dXenUq9nTU29ShW/MA7SaZXAIBJH83l5SGj0tFGpcLpfuTXL6nbbJzrTgtmtzXdE09TFtbih4QtPFJ/cLlfE+PJJ7d5o4g9D4snZnnx6+WxChXcq5ehtBcVaXUIpFLcJUywcU18YqUPDN3zlf9QmXlhPhvMm8rtnbr5FmXHUYwtzYax1RcVLxrDT6SPVQZqVHOKa+w+45574xKKNDTGlX6mTSfRLqTndNz5K0VKXUd/Z3VClqKUWoVW2ipS4CnIGT9WXIPlz5S16LSaiqUtNJqUezI+NbXJKxbM1WjdU6jdV61nQ8M1Fq1M1HA2JTU7RwB3zn1zxNWo0OjprjdZnGFsu7ZXC62cnCPzNzo/UV3Rv6en36oS6krUXAB74I9QcY9RMl+j09mneo07e3VFsLrI2clh3M8Q2CAIAgCAcH+MFyn5EUS6iqaiMqfvsASCQPrPc4FCXj8+NsPcxa1rkx3NJ1FepVvdBr0mV1/wA2pkg5AY1AMH3/AFfabNLVKFGphNY9p/QqsknOtr0O765/8svs/wDt3nicO/8AKr95s1H8UvcfNNNfbc9PP/8AEF/2jgf1n0VyzVqV6/ZGCPtVs+j/AIgY/wAl3mef2XHzyMT5/hmf1cPebtT/ABSPm6Vms62i6gwLUTaU0OOW4LKQPfDA/wDefQuC1EL6E9+Zv7mDPJKE30wdX171Zbvp70qDrVeuNihckDsTk47+08vhvD7o6hSsWFHfc06i+DrxF5yVerul2Gj2pA/zi1ojIxnKMAaikexAP0PrLdDrl+tmv/Wb+vYjdS/BXmjTWF4+vXllTcEUqFHNXn9R+Hef7xCj7zXZXHhtFko9ZPb7fLcqjJ6icU+i6nVfixUqpYKtHIRqoWpt4+Da2FOOwyAJ5nBIwlqG59cbe/Jp1jar2OF1GhpdG3XwjcVbsqMAAKFfH7wK+R8uTPbqnrrLHzpRh9vn9TFJUxjtls6T8MqLVdIv6HJO+sqj3aivw/f+s87i8lDWVz9F/Zo0qbpkvzoe9Fda2trptKnXdhVTeNoVixGcrt+4jiPDL7tU5VrZ43FGohCtKQ17V6C9QWlU1afhpSZajZ+Gm2H4Y+Xl9402ntfDpx5Xlvb16CycVqE8lfQ9QXTdZv1uCFpV2Zw/O0BnLqx9viIz8pPU0vV6Kt19Y7Y+GGcrmqrpc3ctdcakmoXOn2FsRU/brUdgDtA7cHz+EuT8hK+HUy0tVl9u22Evz4EtRNWyjCJJ+GR23+sp5eMCPkKtbH/6keL76eh+n2Q0v8k1+dzP8RmxqWiY/V+Y5PsatEY/r95HhSzpdRny+zO6r+Sv3/dH0KeCbhAEAQBANbq+g292UNxSWoVBC5zwDjP9Joo1d1CarljJXOqE/aRXHSlpupMKKg033rgtw2d2488nP9TLP1+ow059epHwK8p46G1urdaqNTqKGRhgg9iPeZYTlCSlF4aLWk1hmtHTFqHouKSg0v8Aw8FsL8RbgZ9SfvNP669qScva6lfgwynjobG7tUqoadRQyHGQexwciZ4TlCXNF4ZNxTWGVqmi0GoLbNSRqA7IRlR8s9pYtTarPEUnzeZF1xceXGxX03pe0t38SjQpK47NjLD5E9pZbrtRauWc20cjTXF5SNq6BgVIyCCCPIg8ETKm08osKOk6Jb2m/wDL0kp7tu7b57c4z9zL79VbfjxJZwQhXGHsovVaYZSrAMpGCCAVI9CD3lCbi8om1k11h09a27+JRoUUqfxBRkfL0+k0W6y+2PLOba95CNUIvKRJpOjUbUOLdBTViCQCduR54zwf+A9JG/U234djzg7CuMPZRVrdKWb1TWa3pGoTkkjgn1I7ZlsdfqYw5FY8EHRW3lxMa/SVm9Rqr29Mu3c888Y7Z9hOx4hqYxUVN4QdFbeWizqegW1yEWtRpuEGFyOVHoD3xKqdXdS24Saz1JTqhLqjLStEt7XPgUqdMnuVHxH5nvOXam67+STYhXGHsoadolC3qVatJAtSocucnJ5J/qTO26q22KjN5S6CNcYttLqSXulUaz06lWmrOhBVjncuGDDB+YB+kjXqLK4uMJYT6nZQjJ5aLkpJiAIAgCAIAgCAIAgCAIAgCAIAgCAIAgCAIAgCAIAgCAIAgCAIBo+s9aNlZ1KyAGplVTP6QzH9Tew5P0m3h+mWovUH07lN9nhwyjmumNQ1Vbm3S7UPbVgW37QdoKlgMr+k9uDPR1lOgdUnS8Sj2+OO/wBjPVO9SSn0Z3V1eU6QBqVKaA5xvZVz8snmeJCuc/Zi37kbHJLqySjWV13IysvqpDL9xOSi4vElg6mn0M5E6RUrlHJCujEeQZSR9AZKUJRWWmcTT6Mg1a9FGhVqZQOKVVlDEDJVScY8/KWUVOyxRxtlZ+JGcuWLZoujeqfzVr49y9Cm5quoG5U4GB2Y9+826/QeDbyVJtY95TRdzxzJpHUzzDSYLWUttDKW9Mjd9pLlaWcHMowubpKQ3VHRFzjLsqjPpkzsK5TeIpv3ByS6sUbum5ASpTYldwCspJX+IAHt7xKucVlxa+BxST6MySupJUMhYdwCCw+Y8pxxkllo7lHtSqqjLFVHqSAPuZxRctkg3jqZKwIBBBB7Ecg/KGsbM6ezgEAQBAEAQBAEA+P/AIq6NXpM909bdb1LgBaW+qdp8MnJB+EfpPb1n1nBtTVNKpQ/clu8Lz+Z5esrkv3N7N9DsOhtBurZmq3Fya1J6K7VL1m25IYcNx244nk8R1dFy5a6+Vp77L7GrT1ThvKWTiepVt6Wo12v6la6qbvgSmVQIv6lDuSNpGcYX0z54ns6Txp6aK08VBd29/ku/vfuMlvIrH4jyVdF12jbalQq2a1qVvUZKdWnUcH9Rxuzk5HxZBPoZZqNLZdpZRuaclumkRrsjCxOGy7nX9b+Ne6jQ0qnUNOiaRqVcDuCfP14AwPeeVw7w9PppaqUcvOEadRzWWKpPbuQ6j+FqqqvZ16i1wVwXK4481ZACrefnJ1cdcni6CcfT/vOTktElvB7m7616WW8tkarVq7rehXIICA1DsUkuMetMHj1mLh+vlRa1CKxNr4bvp8y6+hTju+hynQ3QtteWaXFU1d5d8gFduAeByvpPU4jxS7T3uuGMY/O5m0+mhZDmZvfxE1Cq9xZ6ZRc0vzBJdxw20ttAHtwxI8+BxMXCqa412amazy9F+fiLtTKTlGtPGStrv4c2tG1erRaslakhcPvJJ2c8jgA8eWJZpuM3zuUZpNS2xjz/O5GzSQjDMeqKvUl89109RruSagq0gx82Icpu+st0lUaeJShHph/1kjbJz06kzHpboLdRsL2nXdK25aj8DBXJyEI5Bxxk5zmd1vFsTsplBNdF/2cp0uVGae5J15QbT7+lqtBRhuHHZSw7qfTcvn/ACe8jwycdVp5aWx9On56P+zuoTqsVkSt+I+of5QradZWxyKm2r7ZqDClvku8/UyzhNP6WFt1vbb5dfm8EdVPxXGEe59OsrVaNKnRQYREVBx5KMT5uyx2Tc5dWehGKikkTSBIQBAEAQBAEAQDjPxWs6lawVaSPUcV1OEVmbBV1JwOfOevwWyFeobm0lju8d0ZNZFyhsjqNHz+Wt9wIbwKIIIwQQgyCPKebfjxZY83/Zoh7KOC1DSLuw1Cve21EXC1SxwVBKZIJz8QOc5xgT3KtRp9Tpo02z5XH6/Qxyrsrsc4rOTn+qdF1O5VLu5Qs+7atJFLPTXli2FzjsPPnM36PU6Gluqp7d2+/wAyi2u6X7pL4HXdaWFzTvKGq2S+Iy0ijpglivcfD3IIOOORgTyuH20Tplpb3jfKZqvhNTVkCCr1TqF4hoW1jVoVGGDVqFwq54O3KLz7849JOOg0dEue25SS7L/bIu62axGGPU7Wxtn/AC6UrhxUqeHtqMBgMSMEgTx7Jx8VyrWFnZGuMXy4lufNNMqappqPYUbbxf2jFKmximD5hs4+hn0Vy0OsavnZjbdZ/H8jBB3VLkUcm86+6er3NO0vKAP5uiqEqNu7uGyvOMhs8TFwzWVUynTZ7Ev9fVF2oqlNKUeqKF9q2pahQa0WzakWwtSo+URl88bv0duw3d/KX16fRaWzxXbzY6Jb/wC/oQlO62PLy4Np1TozUNGp2lFHqsjW3CKSzbXDMQB9Zm0WpVmuds2lnPX3bE7q3GnlSz0N50bTZNPtEqKyutIBlYEMDk9xMXEJRlqZuLymy6hNVpMs9QaYl3a1repgKyHk9lI5DfQjMr0t8qLY2R6r8wSsgpxcWfMPwe0w1bmrdMDspIFXOSN7emfQA/4hPpOO38lSqXWX9I8/RQzJy8j7BPkz1BAEAQBAEAQBAEAQBAEAQBAEAQBAEAQBAEA47r3TL24NNLRytI0qi1BuABJPA9e2RPX4Zfpak3ct8rBl1ELJbQ6Gz6I0I2NlToNjxcl3x23t7+fAA+kzcQ1X6m9zXToiyirw4JG+mEuEAQBAEAQBAEAQBAEAQBAEAQBAEAQBAEAQBAEAQBAEAQBAEAQBAEAQBAEAQBAEAQBAEAQBAEAQBAEAQBAEAQBAEAQBAEAQBAEAQBAEAQBAEAQBAEAQBAEAQBAE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58" name="AutoShape 2" descr="data:image/jpeg;base64,/9j/4AAQSkZJRgABAQAAAQABAAD/2wCEAAkGBw4NEA0NDQ8OEA0PEA0QDw4PDRAPDw4QFhUWFhURFRcYHCggGBolGxUTITEhJSkrOjAvFx8zODMsOCgtLisBCgoKDg0OGxAQGy0lHyYrLTc1Ly8wLS0vLS0vLS8uLS0tLS0tLy0tNS0tLS0tLTUtLS4tLS0tLS0uNS4tLS0vNf/AABEIAOEA4QMBIgACEQEDEQH/xAAcAAACAgMBAQAAAAAAAAAAAAACAwABBAUGBwj/xAA/EAACAQMCAwYCBgcIAwEAAAABAgADBBESIQUxQQYTIlFhcTKBByNCkaGxUnKCksHR8BQkQ2KDwuHxMzSyFf/EABkBAQADAQEAAAAAAAAAAAAAAAABAgMEBf/EACsRAQACAgEDAwIFBQAAAAAAAAABAgMRIQQSMRNBUdHwBSKx4fFCYXGRof/aAAwDAQACEQMRAD8A6YCEBLAhAQIBCAlgQgIFAQgJYEICBQEICWBCAgCBCAhASwIA4l4h4l4gLxLxDxLxAXpkxGYkxAViViNxJiArEEiOxBIgKIgkRxEEiAoiCRGkQSICiIJEaRBIgJIgkRpEEiAvEkPEkCwIYEgEICBAIYEgEMCBQEMCWBCAgUBCAlgQwIAgSwIQEICAOJeIYExrq8Wltgs/6C8x6seSj3+WZatZtOoVtaKxuT9MpiBuSAPMkARdiBWI72rpzuKVPYY8i/Mn2xAveEUGqZ1ftbE/MnO82rg51aWVs3G6xtTX1Ac61If6i/zlpe0G5VqR9qifzkHBbbq5P7eImvwG1I2qMPYg/nNYwYvmf9M/WyfEM3Emmc3V4PVo+K2qHzwpNMn7jg/OVa9oK1I6LlC4HNgoSqPUjk34fOTbobTG8c7/AOSmvVR4tGnSYgkSrS5p11FSkwZeWRzB8iOYPoY0icUxMTqXTE78FEQSI0iCRISURBIjSIJEBJEEiNIgkQEkQSI0iARAXiSHiVAICGBKAhgQLAhgSgIYECAQwJAIYECAQgJYEICBQEICWBF3VXu1yPiOyj1/reTETM6hEzERuS7yoyjwYB6k9B6Dz/r0mtYsy4GAoOSAMZY9SepmTTtGILMxOdznmfWAtuxOlRk+U9HFStIeblyWvLEA04OdxNmtTaa+pttCNTE2mu2NbaZxYSwgOckDyHUzAFYwlrSOxrFzzMa7tkqjDjPkftL7GOD5gkSY4lO9uarU61jUFWk3PbOPBUH6Dj+sdOs6vg/E6d2mtPC6kCpTJy1Nv4g9D1+8TXXyqUZX5EbeeehE52jVqWlVbikCSuz0x/jU+tPfr1B6EDoTnTLgjqKb/qj3+U4snp217PQCIJEu3rJVRKtMhqdRVdGHVSMgwiJ4cxriXpEkQSI4iARASRBIjSIBEBREAiNIgEQF4khYlwIBDAlKIYEAgIYEoCGBAsCGBKAhgQLAhASAQwIEAiFoGtVx9lNvnzJ/IfKZXIEnpvHcC8Klzzbf795ri43Zjl51UNa3x7Caa5uqdIlnZFAzu7AD8ZmduuPrYWj1gPrDnQPX+iJ898Y7QVa7vU1PU1aCxbKjY5VcA745zO/V3rPbWu/8/f0UnDE+72tGpVRqp1aTg/o1FJ9oFRDPA7filam2UZgTsAvhA67eRnU9ne3FxRq00rsWoM6ip3jGoQpOCynofbbaa4+uyVmIvWJj5j6fuxv0seay9Qw0sN5iHaXVCuAaVRW1bgZGSPQTI/s09HHnpkr3VncOaaWrOpJU77HMdnbI3PlKNvj+Ymx4faKQSOY555/9Re8RG2lKzM6aWpb69zzmJXss52nVXVoowRjOdwOR9Zi1LSTTOtONqOyFUoa9o3JD31L9Rydaj2ff/UnRETQU6PdXtuw5OKtJvYrq/NFnRsJwdVr1Nx7u3DP5dT7EEQSI0iAROZqURAIjSIBEBJEAiNIgEQF4khSQLENYKxggEBDAgiMECwIwCCBDAgEBDUSgIaiAFx8D/qt+UybRMIBMXiGRRrFTghGIOM8hmYNrxWoEySp90/lMcvW4+n1W++WV67nbJ7S8EpX9EUa2rSHRwVOGGDuAfUZE0F79GfD64Vu6NIFO7HdlUGRn6wjGNRy2/X7jNyOMt1RGHoxX85srfjKlCWpsq09OpiAw35ct/wAJWn4l0t/Fo3/fhWInb567XdkrixubikKTCkAXUgsaZpYByGf4+ucb+HkJon4VVps6MrJUplQUOdSkgkavkDPpHtpxKg/DrtlqU2GmmrYDOyhqiKTpHiyASeXSHY9nreotatXtV728qGtVFRFNUb4pKTvjCKmw66upM2rFbeJa+IfPlhxSvZYVe8plWVjqVg2RvtnYZz0E9k7BcSq8TtDXqDLrVenq06QwAUg+Wd+k0PGPomurq4NQ3lNaILBCyVK1VU1kqDkjJwcc+gHLGPSez/Brfh1vStbdMU6Y8ySzHdnJOdyd5bDj9O82j+WVqxbiWG9qRsRMmybRtjY85sXQEEHffbziVt951zk3GpZxTtncLejq+Hkeh6SCyJGdplhNoy3mXfMeG0VifLk+L25WtbEDcVqf3Z3/AAzNkwjOKU9Val/lJb7gf5iUwlclt6WpGtkMIsiOYRZEzXKIgERpEW0BREAiNMW0AMSS5IEEYsBYYgGsYsBYxYBLGCAsYIBCMUQBGrAIKCCCMg5BHmJxVOo9FqtuxOabFN98gcm+a4PznbrOI+kjhl39Rd2DU1YstOv3jFVxvofYH9X9ycXXdNOekdvmFbRtEuSCQwHyGDMq3utiqtoFTAbPL5+U5C1suL+E1mtMAfGpquW+WlfznQWFjduB9daeo7uqc/LVtPDt+GZo+FO20JxvhVa4VqKuaZyNR0owIBzgnmOm4M6Wx4pVo4DVdeeSVDn91viiDw16qKj3HdsNlanSUjHkdRmE3ZVAwapV1MCCHFvQ1HHI6ip/CdmDpb4oj8+tfH3+qdy7Chxmi66m8JxnBIw36rcse+IluL0y7UlpVDUU4IzTCnIByGZhqHiHLO+ROVbszRJLBwWON3t6D/7ZVe2qW9OpUaorJTUudAq0GCrljgK+G68/lietizR4tJMtre1rwGs7VEFNV+rSngd2xH+IcEuRsQFxzbPSYfDe1oQOLxKiCmN6tJGqIx6nTuwGeXPmOWcTT0uGXIY6HZadUBkD1LhinL4WCadKjAIY9Bv0mBc8Hurt2ppfKAMd3SNqlcvqDfbdnbkCMjGMGd9dSymZ9npNLiq1BqphgowCzrsS2NI2O2xB/DntMqyvAwyQOm6EsvIeYBHM7EdJxHDuH8VplvqraqisoamLlqYJwGJPgy3tnrvkzoKdpXZA1x4HHSnlcZGFpp4ttzucknH3Z2iGtZlkf2ulXq1TTdXNLCMFOdJO+D5ch98JhAsrBLcMqaiXYu7M2olzz3jGlJXglhFmNaLMhJTQDGNFtAW0W0a0W0AJJckChGCLEYsBiwxAWGsBiw1gLDWAwRixaxiwGrJcW6VkelUGUdSrDkcHqD0PXMixqQOBvO8ou1uwBqKdOSWAccxUAGeYwfTcdJrEv2StTYFSpDd4Ac8mYLv1Bxj0M7DttZE0f7ZTH1lBTrxzejzI/ZO/oC08op8QJ7k6SBULLqGQNK1GZmY9DjPn05c5jbhpHL0O1vHqJqQncnG+cCLfiNemXBbcfZOMEb5O/wApqeF3op0TnUWUjAYKGGoZGn+vyxHXtxrpmodIOQrKc+AEeXnz/wC+VdxKexvUuzpVy2kEjJYYCDHU9N8TFvb2oWam1MCkUOQ/21Ox/E4mtub5KdN9W4A0457gE+LfbmB85ztXjNW42OpmB1ZAzpxk6R5DO+PbykRWJ9kTWruuFcdp0lIe5DUxrZWNBTUpjIUIMtjcDOceeZ1fDLq1rf8AgdGO5YAaSx6kjrPF6dzinUUkq+dIqZGlScDSQQc5zjbfYzGNQqqPSrlhUVQtRC1OolcEa/2dJIz1z7TSMnbwj04mH0GqAdMcpi3B1N6J+Lf8fymB2e4tSq29MI4LKqqBr1M223uZm8v4+81i2+VJjRbRTRrRTQFNFGNaKMADFmMMWYCzFmMaLMAZJJIFLGCKEYsBixgi1hrAaIYi1hiA0Q1ixDBgOWMUxKmMUwHFQwKsAVYEMDyIOxBni1ewNnUv+HYz3LVGovU3ytTxLvzOVYA+WJ7Opnn30iW+Ly1ZcA3FMUckbagWwfuYfuzPJG4XpPLkrenWqNatTbvKDVAGTmSxUaX9FGHJH+b2x0xsrgeLCqPEdIAyzEHSpJ6b7+e3tOa7IO5ulLZSlTd8K46nYqoGRjPz+6em3S+EDHhJIPUjbI+f/EwpXhtaeXAV6ffU6iVTorsHyDhQ2GYthefRev6M5y5DW5BywDA+Eg7gjbI28xO043hbgIhVXIXS250jDM5x1Gw5+XmZphbU7kZpnKgUkFPm40jwsc45hlzjylonSvlzPEbC4e3DUmOqmFq9y3hJA5sAcAkKSc+U2HYnHEP7g5Za3eU2UroCka8u2oHGMAch5ecdxRjbdylMJ3rGqbhBuaqjbSjE4BBw2OpHltNn2THd291eKQgVB3Kt42XV4NOwwBkYA6cvKO7c8p06Xshwju+J3eQDTt1DUypPdgvlVwM4zgOScc537GcV9E3fPZVLi4bU9au2nyWnTAQKPTOv8Z2bGbUjUMbTyBjFtCYxbGXVA0WYTGAYANAaE0AwAaLaG0BoAySpcAFjFihGLAaIYigYxTAaDDEUDDBgNBhgxQMMGA5TDUxIMMGA8GcN9Ldm7W1tc0wWa3r0wRvjTUZBk49Rj3adqDAu7enXp1KNVQ1OopR1PVT+XvImNxpMTqXjlqgpVbZ1YilWcsFYk6SGwc7/AKTT0incq+R+kV64AzgZ/Cef9p+yNXh9SzVK5e1FR3pM21RdOMox5HmpyCM77TokNxTXOglcKdQGr57e8zrjmF7XiWJx1xTrqVC6Qmhs58Y+EHyBHiHT4pzXDKq2uvvG1PUp0npmmAWAXGlWztsAwx1z5gZLtneXZYqlCo2pCCO7Y53G+JxNS5uy+XpMMNqLHJ3Hv7yOyU90Oh4zdU6twMOFIS4NIK+nTqddPvyb8c+Y6Z+HVbGxpK1Ut36ioKKjStMKqhGyc5BYHHLnmec0reo1ZHb4hsRpwepxl9jzE9O+jaxfiFaveXtapVNI0VWm2NG3wj0AxjA9d9yDHpyd7vuyXDxZ2VtQ6hS7bY8TsXP/ANTasZRaATN4ZIxi2MhMAmBRMAyyYBMASYBhExbGAJgNCJi2MCpcGXABTDBigYYMBoMYDEgxgMBoMMGKBhgwGgwwYoGEDAcDCBigYQMBoMMNEgywYHI/Sqc2tuBTditcP3oHgpbYwx6Z/hHcHqUa1JVqPQqKyrqUsrqTHfSFWdbCrilSekWQVixbWu/hZANvvmg7IU6ndJoVjTIGnVbUDt++CfnLVUs0Xbmlcvc1O7p12QY0slN2TAA5EDE0CmsKZWpV7oK2rxgioTjGNQGrHp6mekcb7xatPva6UuWmmK1K2ap6aA/ijje1VH1XB69d87N/ZqSBz56zRb78xJDyGk3iBHiwc7b5A5z1r6KrBqVtVrsWBrOAKZTTpUbht+ecnf0nKdrLu9q1l72wS0q6ORfvG0jlkjYdeg5zsfo9b6pxWqipebF8VjV0Uj8C+SHOdhz9cSFnYFoBMomCTIShMEmQmATAhMAmQmCTAomLJhExZMCiYBMsmATAmZIOZIAAwwYoGGDAaDDBigYYMBoMMGKBhAwHAwgYoGEDAcDCBiQYQMBoMLMUDLzA5/6QzUFizU7ju21Adx3yotwn2sqd2x4evnOa7JqCisvdozDxDu7kf7gD8p03bnhRvLOoKaarikVq0SFBqHHxIp5jIOcDnpE5Hsrxq2K93V77vEwG13aqSeuAxGN+ktCtmx4g1JLikENR6zEBdFEMgbPXvXz92Z0R4Xx1h4LuytxgYLUUDqPPBpfxmuvgKj02pWyvT21tVZalT3Q96BNHx0cMo/8As2974j9itaqD6eEEgSZRDW9taF0lRFveKU7vYk93UU6D5aFO3TcgTqPowqf3eqiK5ohye9coNVU41Kqg5xjG5/64DiaW71LdbK1q00cbU2rm5qVsnGQuBg+k9T7JcB//AD6RU1GdqmhmUqqKhxyABO++5yeUqs35MEmUTBJkJWTBJlEwSYFkwCZCYBMCEwCZCYBMCEwCZZMWTAvMkHMkBYMMGKBhgwGgwwYkGGDAcDCBigYQMBwMIGJBhAwHAwgYkGEDAbmXqigZDvtAqte00+JgJw30i1La5ty9FlF1SOtSFUNVXkyE8843HqMdZ1d3wpKvMkTmOOdkaWktr3Oyj184HlFPjVVNlqVF9nYfxhPxmrUIBeo56AuzEn0nU1uwKMcl/wATG23YdaZyH/GB23Yt7W1t6aFka5Yaq1QKMlj9kHmQNh8s9Z1FO4V/hYGcpwfszSCq4c+o8j5TobazWnyyYGaTBJg5lEwCJgkwSYJMCyYJMomCTAhMEmUTBJgQmATITBJgTMkHMkBYMMGKBhAwHAwgYoGEDAaDDBiQYQMBwMIGJBhAwGgwgYoGXmA3MvMVmXmAu+uDTQkfEdhNWi693bUfUk4mXxLGBtlunPaY1I/1kSUSMpjGAuPPbb8YNSkp+2o/ZYfwkcZI/LGY7V50c+wH8oRDCLNTI0OPdCcH3m4s7sVR5MMah0+U1FwVJ2Qp6bzL4UT4xjw7b9c+UhZs8yiYGZWYBEwSYJMomARMAmUTBJgWTBJlEwSYEJgkyiYJMC8y4GZICwYYMUDCBgNBhAxQMIGA0GEDFAywYDgZYMUDCBgNBl5isy8wG5l5isy8wF3xOnA5dTmY1Hlt+QjL07DfbygIB5CSiUfnuPnnEYA/Qj90GY9UnO0D3gHca8+Ig+20dw37Rz+z/GYkyrEjxefn6SEs7MomBmVmAZMEmCTBJgETKJgkwSYBEwSYJMomBCYJMhMEmBeZIGZcABCEkkAoQkkgEJYlyQLEKVJAIS5JIFy5JIGPd9IJ5SSQgNSAZJJIWZkWXNvYSSSEsoyjJJAowZJIFGCZJIFGCZJIAmDJJAqS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460" name="AutoShape 4" descr="data:image/jpeg;base64,/9j/4AAQSkZJRgABAQAAAQABAAD/2wCEAAkGBw4NEA0NDQ8OEA0PEA0QDw4PDRAPDw4QFhUWFhURFRcYHCggGBolGxUTITEhJSkrOjAvFx8zODMsOCgtLisBCgoKDg0OGxAQGy0lHyYrLTc1Ly8wLS0vLS0vLS8uLS0tLS0tLy0tNS0tLS0tLTUtLS4tLS0tLS0uNS4tLS0vNf/AABEIAOEA4QMBIgACEQEDEQH/xAAcAAACAgMBAQAAAAAAAAAAAAACAwABBAUGBwj/xAA/EAACAQMCAwYCBgcIAwEAAAABAgADBBESIQUxQQYTIlFhcTKBByNCkaGxUnKCksHR8BQkQ2KDwuHxMzSyFf/EABkBAQADAQEAAAAAAAAAAAAAAAABAgMEBf/EACsRAQACAgEDAwIFBQAAAAAAAAABAgMRIQQSMRNBUdHwBSKx4fFCYXGRof/aAAwDAQACEQMRAD8A6YCEBLAhAQIBCAlgQgIFAQgJYEICBQEICWBCAgCBCAhASwIA4l4h4l4gLxLxDxLxAXpkxGYkxAViViNxJiArEEiOxBIgKIgkRxEEiAoiCRGkQSICiIJEaRBIgJIgkRpEEiAvEkPEkCwIYEgEICBAIYEgEMCBQEMCWBCAgUBCAlgQwIAgSwIQEICAOJeIYExrq8Wltgs/6C8x6seSj3+WZatZtOoVtaKxuT9MpiBuSAPMkARdiBWI72rpzuKVPYY8i/Mn2xAveEUGqZ1ftbE/MnO82rg51aWVs3G6xtTX1Ac61If6i/zlpe0G5VqR9qifzkHBbbq5P7eImvwG1I2qMPYg/nNYwYvmf9M/WyfEM3Emmc3V4PVo+K2qHzwpNMn7jg/OVa9oK1I6LlC4HNgoSqPUjk34fOTbobTG8c7/AOSmvVR4tGnSYgkSrS5p11FSkwZeWRzB8iOYPoY0icUxMTqXTE78FEQSI0iCRISURBIjSIJEBJEEiNIgkQEkQSI0iARAXiSHiVAICGBKAhgQLAhgSgIYECAQwJAIYECAQgJYEICBQEICWBF3VXu1yPiOyj1/reTETM6hEzERuS7yoyjwYB6k9B6Dz/r0mtYsy4GAoOSAMZY9SepmTTtGILMxOdznmfWAtuxOlRk+U9HFStIeblyWvLEA04OdxNmtTaa+pttCNTE2mu2NbaZxYSwgOckDyHUzAFYwlrSOxrFzzMa7tkqjDjPkftL7GOD5gkSY4lO9uarU61jUFWk3PbOPBUH6Dj+sdOs6vg/E6d2mtPC6kCpTJy1Nv4g9D1+8TXXyqUZX5EbeeehE52jVqWlVbikCSuz0x/jU+tPfr1B6EDoTnTLgjqKb/qj3+U4snp217PQCIJEu3rJVRKtMhqdRVdGHVSMgwiJ4cxriXpEkQSI4iARASRBIjSIBEBREAiNIgEQF4khYlwIBDAlKIYEAgIYEoCGBAsCGBKAhgQLAhASAQwIEAiFoGtVx9lNvnzJ/IfKZXIEnpvHcC8Klzzbf795ri43Zjl51UNa3x7Caa5uqdIlnZFAzu7AD8ZmduuPrYWj1gPrDnQPX+iJ898Y7QVa7vU1PU1aCxbKjY5VcA745zO/V3rPbWu/8/f0UnDE+72tGpVRqp1aTg/o1FJ9oFRDPA7filam2UZgTsAvhA67eRnU9ne3FxRq00rsWoM6ip3jGoQpOCynofbbaa4+uyVmIvWJj5j6fuxv0seay9Qw0sN5iHaXVCuAaVRW1bgZGSPQTI/s09HHnpkr3VncOaaWrOpJU77HMdnbI3PlKNvj+Ymx4faKQSOY555/9Re8RG2lKzM6aWpb69zzmJXss52nVXVoowRjOdwOR9Zi1LSTTOtONqOyFUoa9o3JD31L9Rydaj2ff/UnRETQU6PdXtuw5OKtJvYrq/NFnRsJwdVr1Nx7u3DP5dT7EEQSI0iAROZqURAIjSIBEBJEAiNIgEQF4khSQLENYKxggEBDAgiMECwIwCCBDAgEBDUSgIaiAFx8D/qt+UybRMIBMXiGRRrFTghGIOM8hmYNrxWoEySp90/lMcvW4+n1W++WV67nbJ7S8EpX9EUa2rSHRwVOGGDuAfUZE0F79GfD64Vu6NIFO7HdlUGRn6wjGNRy2/X7jNyOMt1RGHoxX85srfjKlCWpsq09OpiAw35ct/wAJWn4l0t/Fo3/fhWInb567XdkrixubikKTCkAXUgsaZpYByGf4+ucb+HkJon4VVps6MrJUplQUOdSkgkavkDPpHtpxKg/DrtlqU2GmmrYDOyhqiKTpHiyASeXSHY9nreotatXtV728qGtVFRFNUb4pKTvjCKmw66upM2rFbeJa+IfPlhxSvZYVe8plWVjqVg2RvtnYZz0E9k7BcSq8TtDXqDLrVenq06QwAUg+Wd+k0PGPomurq4NQ3lNaILBCyVK1VU1kqDkjJwcc+gHLGPSez/Brfh1vStbdMU6Y8ySzHdnJOdyd5bDj9O82j+WVqxbiWG9qRsRMmybRtjY85sXQEEHffbziVt951zk3GpZxTtncLejq+Hkeh6SCyJGdplhNoy3mXfMeG0VifLk+L25WtbEDcVqf3Z3/AAzNkwjOKU9Val/lJb7gf5iUwlclt6WpGtkMIsiOYRZEzXKIgERpEW0BREAiNMW0AMSS5IEEYsBYYgGsYsBYxYBLGCAsYIBCMUQBGrAIKCCCMg5BHmJxVOo9FqtuxOabFN98gcm+a4PznbrOI+kjhl39Rd2DU1YstOv3jFVxvofYH9X9ycXXdNOekdvmFbRtEuSCQwHyGDMq3utiqtoFTAbPL5+U5C1suL+E1mtMAfGpquW+WlfznQWFjduB9daeo7uqc/LVtPDt+GZo+FO20JxvhVa4VqKuaZyNR0owIBzgnmOm4M6Wx4pVo4DVdeeSVDn91viiDw16qKj3HdsNlanSUjHkdRmE3ZVAwapV1MCCHFvQ1HHI6ip/CdmDpb4oj8+tfH3+qdy7Chxmi66m8JxnBIw36rcse+IluL0y7UlpVDUU4IzTCnIByGZhqHiHLO+ROVbszRJLBwWON3t6D/7ZVe2qW9OpUaorJTUudAq0GCrljgK+G68/lietizR4tJMtre1rwGs7VEFNV+rSngd2xH+IcEuRsQFxzbPSYfDe1oQOLxKiCmN6tJGqIx6nTuwGeXPmOWcTT0uGXIY6HZadUBkD1LhinL4WCadKjAIY9Bv0mBc8Hurt2ppfKAMd3SNqlcvqDfbdnbkCMjGMGd9dSymZ9npNLiq1BqphgowCzrsS2NI2O2xB/DntMqyvAwyQOm6EsvIeYBHM7EdJxHDuH8VplvqraqisoamLlqYJwGJPgy3tnrvkzoKdpXZA1x4HHSnlcZGFpp4ttzucknH3Z2iGtZlkf2ulXq1TTdXNLCMFOdJO+D5ch98JhAsrBLcMqaiXYu7M2olzz3jGlJXglhFmNaLMhJTQDGNFtAW0W0a0W0AJJckChGCLEYsBiwxAWGsBiw1gLDWAwRixaxiwGrJcW6VkelUGUdSrDkcHqD0PXMixqQOBvO8ou1uwBqKdOSWAccxUAGeYwfTcdJrEv2StTYFSpDd4Ac8mYLv1Bxj0M7DttZE0f7ZTH1lBTrxzejzI/ZO/oC08op8QJ7k6SBULLqGQNK1GZmY9DjPn05c5jbhpHL0O1vHqJqQncnG+cCLfiNemXBbcfZOMEb5O/wApqeF3op0TnUWUjAYKGGoZGn+vyxHXtxrpmodIOQrKc+AEeXnz/wC+VdxKexvUuzpVy2kEjJYYCDHU9N8TFvb2oWam1MCkUOQ/21Ox/E4mtub5KdN9W4A0457gE+LfbmB85ztXjNW42OpmB1ZAzpxk6R5DO+PbykRWJ9kTWruuFcdp0lIe5DUxrZWNBTUpjIUIMtjcDOceeZ1fDLq1rf8AgdGO5YAaSx6kjrPF6dzinUUkq+dIqZGlScDSQQc5zjbfYzGNQqqPSrlhUVQtRC1OolcEa/2dJIz1z7TSMnbwj04mH0GqAdMcpi3B1N6J+Lf8fymB2e4tSq29MI4LKqqBr1M223uZm8v4+81i2+VJjRbRTRrRTQFNFGNaKMADFmMMWYCzFmMaLMAZJJIFLGCKEYsBixgi1hrAaIYi1hiA0Q1ixDBgOWMUxKmMUwHFQwKsAVYEMDyIOxBni1ewNnUv+HYz3LVGovU3ytTxLvzOVYA+WJ7Opnn30iW+Ly1ZcA3FMUckbagWwfuYfuzPJG4XpPLkrenWqNatTbvKDVAGTmSxUaX9FGHJH+b2x0xsrgeLCqPEdIAyzEHSpJ6b7+e3tOa7IO5ulLZSlTd8K46nYqoGRjPz+6em3S+EDHhJIPUjbI+f/EwpXhtaeXAV6ffU6iVTorsHyDhQ2GYthefRev6M5y5DW5BywDA+Eg7gjbI28xO043hbgIhVXIXS250jDM5x1Gw5+XmZphbU7kZpnKgUkFPm40jwsc45hlzjylonSvlzPEbC4e3DUmOqmFq9y3hJA5sAcAkKSc+U2HYnHEP7g5Za3eU2UroCka8u2oHGMAch5ecdxRjbdylMJ3rGqbhBuaqjbSjE4BBw2OpHltNn2THd291eKQgVB3Kt42XV4NOwwBkYA6cvKO7c8p06Xshwju+J3eQDTt1DUypPdgvlVwM4zgOScc537GcV9E3fPZVLi4bU9au2nyWnTAQKPTOv8Z2bGbUjUMbTyBjFtCYxbGXVA0WYTGAYANAaE0AwAaLaG0BoAySpcAFjFihGLAaIYigYxTAaDDEUDDBgNBhgxQMMGA5TDUxIMMGA8GcN9Ldm7W1tc0wWa3r0wRvjTUZBk49Rj3adqDAu7enXp1KNVQ1OopR1PVT+XvImNxpMTqXjlqgpVbZ1YilWcsFYk6SGwc7/AKTT0incq+R+kV64AzgZ/Cef9p+yNXh9SzVK5e1FR3pM21RdOMox5HmpyCM77TokNxTXOglcKdQGr57e8zrjmF7XiWJx1xTrqVC6Qmhs58Y+EHyBHiHT4pzXDKq2uvvG1PUp0npmmAWAXGlWztsAwx1z5gZLtneXZYqlCo2pCCO7Y53G+JxNS5uy+XpMMNqLHJ3Hv7yOyU90Oh4zdU6twMOFIS4NIK+nTqddPvyb8c+Y6Z+HVbGxpK1Ut36ioKKjStMKqhGyc5BYHHLnmec0reo1ZHb4hsRpwepxl9jzE9O+jaxfiFaveXtapVNI0VWm2NG3wj0AxjA9d9yDHpyd7vuyXDxZ2VtQ6hS7bY8TsXP/ANTasZRaATN4ZIxi2MhMAmBRMAyyYBMASYBhExbGAJgNCJi2MCpcGXABTDBigYYMBoMYDEgxgMBoMMGKBhgwGgwwYoGEDAcDCBigYQMBoMMNEgywYHI/Sqc2tuBTditcP3oHgpbYwx6Z/hHcHqUa1JVqPQqKyrqUsrqTHfSFWdbCrilSekWQVixbWu/hZANvvmg7IU6ndJoVjTIGnVbUDt++CfnLVUs0Xbmlcvc1O7p12QY0slN2TAA5EDE0CmsKZWpV7oK2rxgioTjGNQGrHp6mekcb7xatPva6UuWmmK1K2ap6aA/ijje1VH1XB69d87N/ZqSBz56zRb78xJDyGk3iBHiwc7b5A5z1r6KrBqVtVrsWBrOAKZTTpUbht+ecnf0nKdrLu9q1l72wS0q6ORfvG0jlkjYdeg5zsfo9b6pxWqipebF8VjV0Uj8C+SHOdhz9cSFnYFoBMomCTIShMEmQmATAhMAmQmCTAomLJhExZMCiYBMsmATAmZIOZIAAwwYoGGDAaDDBigYYMBoMMGKBhAwHAwgYoGEDAcDCBiQYQMBoMLMUDLzA5/6QzUFizU7ju21Adx3yotwn2sqd2x4evnOa7JqCisvdozDxDu7kf7gD8p03bnhRvLOoKaarikVq0SFBqHHxIp5jIOcDnpE5Hsrxq2K93V77vEwG13aqSeuAxGN+ktCtmx4g1JLikENR6zEBdFEMgbPXvXz92Z0R4Xx1h4LuytxgYLUUDqPPBpfxmuvgKj02pWyvT21tVZalT3Q96BNHx0cMo/8As2974j9itaqD6eEEgSZRDW9taF0lRFveKU7vYk93UU6D5aFO3TcgTqPowqf3eqiK5ohye9coNVU41Kqg5xjG5/64DiaW71LdbK1q00cbU2rm5qVsnGQuBg+k9T7JcB//AD6RU1GdqmhmUqqKhxyABO++5yeUqs35MEmUTBJkJWTBJlEwSYFkwCZCYBMCEwCZCYBMCEwCZZMWTAvMkHMkBYMMGKBhgwGgwwYkGGDAcDCBigYQMBwMIGJBhAwHAwgYkGEDAbmXqigZDvtAqte00+JgJw30i1La5ty9FlF1SOtSFUNVXkyE8843HqMdZ1d3wpKvMkTmOOdkaWktr3Oyj184HlFPjVVNlqVF9nYfxhPxmrUIBeo56AuzEn0nU1uwKMcl/wATG23YdaZyH/GB23Yt7W1t6aFka5Yaq1QKMlj9kHmQNh8s9Z1FO4V/hYGcpwfszSCq4c+o8j5TobazWnyyYGaTBJg5lEwCJgkwSYJMCyYJMomCTAhMEmUTBJgQmATITBJgTMkHMkBYMMGKBhAwHAwgYoGEDAaDDBiQYQMBwMIGJBhAwGgwgYoGXmA3MvMVmXmAu+uDTQkfEdhNWi693bUfUk4mXxLGBtlunPaY1I/1kSUSMpjGAuPPbb8YNSkp+2o/ZYfwkcZI/LGY7V50c+wH8oRDCLNTI0OPdCcH3m4s7sVR5MMah0+U1FwVJ2Qp6bzL4UT4xjw7b9c+UhZs8yiYGZWYBEwSYJMomARMAmUTBJgWTBJlEwSYEJgkyiYJMC8y4GZICwYYMUDCBgNBhAxQMIGA0GEDFAywYDgZYMUDCBgNBl5isy8wG5l5isy8wF3xOnA5dTmY1Hlt+QjL07DfbygIB5CSiUfnuPnnEYA/Qj90GY9UnO0D3gHca8+Ig+20dw37Rz+z/GYkyrEjxefn6SEs7MomBmVmAZMEmCTBJgETKJgkwSYBEwSYJMomBCYJMhMEmBeZIGZcABCEkkAoQkkgEJYlyQLEKVJAIS5JIFy5JIGPd9IJ5SSQgNSAZJJIWZkWXNvYSSSEsoyjJJAowZJIFGCZJIFGCZJIAmDJJAqSSS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 descr="N:\Loghi_Marchi\CeamControl\Loghi_2014\Logo4_Label_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8502888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1059</TotalTime>
  <Words>307</Words>
  <Application>Microsoft Office PowerPoint</Application>
  <PresentationFormat>Presentazione su schermo (4:3)</PresentationFormat>
  <Paragraphs>78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Città</vt:lpstr>
      <vt:lpstr>C-Minione   Modulo Microclimatico con tecnologia Statica Peltier  </vt:lpstr>
      <vt:lpstr>C-Minione   Attacco anteriore per il tubo di emissione aria   </vt:lpstr>
      <vt:lpstr>C-Minione  Tecnologicamente Avanzato    </vt:lpstr>
      <vt:lpstr>C-Minione  La tecnologia sicura che semplifica la vita     </vt:lpstr>
      <vt:lpstr>C-Minione   Misure ed ingombri del modulo    </vt:lpstr>
      <vt:lpstr>Esempio applicazione Museale   Esempio di applicazione sotto vetrina strumento musicale antico Microclimatizzazione garantita da un modulo CEAM Serie C  Monitoraggio e gestione garantita dalla piattaforma WEB CEAM ©CWS     </vt:lpstr>
      <vt:lpstr>C-Minione   Facilmente integrabile nei sistemi controllati via web a distanza  con  la piattaforma CEAM ©CWS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CWS  Ceam Web Supervisor - IOT </dc:title>
  <dc:creator>Simone Campinoti</dc:creator>
  <cp:lastModifiedBy>Simone Campinoti</cp:lastModifiedBy>
  <cp:revision>138</cp:revision>
  <dcterms:created xsi:type="dcterms:W3CDTF">2016-03-01T10:57:39Z</dcterms:created>
  <dcterms:modified xsi:type="dcterms:W3CDTF">2018-03-30T12:32:07Z</dcterms:modified>
</cp:coreProperties>
</file>